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8"/>
  </p:notesMasterIdLst>
  <p:handoutMasterIdLst>
    <p:handoutMasterId r:id="rId49"/>
  </p:handoutMasterIdLst>
  <p:sldIdLst>
    <p:sldId id="256" r:id="rId3"/>
    <p:sldId id="301" r:id="rId4"/>
    <p:sldId id="257" r:id="rId5"/>
    <p:sldId id="258" r:id="rId6"/>
    <p:sldId id="30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0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>
      <p:cViewPr varScale="1">
        <p:scale>
          <a:sx n="64" d="100"/>
          <a:sy n="64" d="100"/>
        </p:scale>
        <p:origin x="680" y="4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4/2/2019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4/2/2019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4/2/2019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 World History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Hitler on the Offensive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584" y="1600200"/>
            <a:ext cx="4973749" cy="50919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March 1939 = Hitler sent troops into Czechoslovakia and took it over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August 1939 = Hitler and Stalin signed the Nazi-Soviet Nonaggression Pact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They agreed to not invade each other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They agreed to stay neutral if the other went to war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Both sides knew that this pact wouldn</a:t>
            </a:r>
            <a:r>
              <a:rPr lang="en-US" sz="2400" dirty="0">
                <a:latin typeface="Arial"/>
              </a:rPr>
              <a:t>’</a:t>
            </a:r>
            <a:r>
              <a:rPr lang="en-US" sz="2400" dirty="0"/>
              <a:t>t last long</a:t>
            </a:r>
          </a:p>
        </p:txBody>
      </p:sp>
      <p:pic>
        <p:nvPicPr>
          <p:cNvPr id="14340" name="Picture 4" descr="partition_of_czechoslovakia_19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56" y="2708920"/>
            <a:ext cx="2926941" cy="2548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hitler_stalin_marrie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625">
            <a:off x="8865682" y="340143"/>
            <a:ext cx="2981625" cy="3098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itlerstal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5965">
            <a:off x="9040338" y="3509806"/>
            <a:ext cx="2211800" cy="2982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0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Hitler on the Offensive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7212" y="1695107"/>
            <a:ext cx="5867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Now Hitler didn</a:t>
            </a:r>
            <a:r>
              <a:rPr lang="en-US" sz="2800" dirty="0">
                <a:latin typeface="Arial"/>
              </a:rPr>
              <a:t>’</a:t>
            </a:r>
            <a:r>
              <a:rPr lang="en-US" sz="2800" dirty="0"/>
              <a:t>t have to worry about Soviets attacking from the east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September 1, 1939 = Hitler invaded Poland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2 days later = Poland, Great Britain, and France declared war on Germany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WWII had begun</a:t>
            </a:r>
          </a:p>
        </p:txBody>
      </p:sp>
      <p:pic>
        <p:nvPicPr>
          <p:cNvPr id="15364" name="Picture 4" descr="Po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828800"/>
            <a:ext cx="3711575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822" y="404019"/>
            <a:ext cx="5562600" cy="868362"/>
          </a:xfrm>
        </p:spPr>
        <p:txBody>
          <a:bodyPr/>
          <a:lstStyle/>
          <a:p>
            <a:r>
              <a:rPr lang="en-US" dirty="0"/>
              <a:t>Attack on Poland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12" y="1485107"/>
            <a:ext cx="5791200" cy="5091938"/>
          </a:xfrm>
        </p:spPr>
        <p:txBody>
          <a:bodyPr>
            <a:normAutofit/>
          </a:bodyPr>
          <a:lstStyle/>
          <a:p>
            <a:pPr marL="609600" indent="-609600"/>
            <a:r>
              <a:rPr lang="en-US" sz="2800" dirty="0"/>
              <a:t>Germans used military tactic called </a:t>
            </a:r>
            <a:r>
              <a:rPr lang="en-US" sz="2800" b="1" u="sng" dirty="0"/>
              <a:t>blitzkrieg</a:t>
            </a:r>
            <a:r>
              <a:rPr lang="en-US" sz="2800" dirty="0"/>
              <a:t> = “lightning war</a:t>
            </a:r>
            <a:r>
              <a:rPr lang="en-US" sz="2800" dirty="0">
                <a:latin typeface="Arial"/>
              </a:rPr>
              <a:t>” </a:t>
            </a:r>
            <a:r>
              <a:rPr lang="en-US" sz="2800" dirty="0"/>
              <a:t>= aimed at taking the enemy by surprise</a:t>
            </a:r>
          </a:p>
          <a:p>
            <a:pPr marL="1004888" lvl="1" indent="-533400">
              <a:buFont typeface="Wingdings" charset="0"/>
              <a:buChar char="§"/>
            </a:pPr>
            <a:r>
              <a:rPr lang="en-US" sz="2400" dirty="0"/>
              <a:t>Luftwaffe = German air force: swept in dropping bombs</a:t>
            </a:r>
          </a:p>
          <a:p>
            <a:pPr marL="1004888" lvl="1" indent="-533400">
              <a:buFont typeface="Wingdings" charset="0"/>
              <a:buChar char="§"/>
            </a:pPr>
            <a:r>
              <a:rPr lang="en-US" sz="2400" dirty="0"/>
              <a:t>Panzers = armored tanks: crossed the Polish border</a:t>
            </a:r>
          </a:p>
          <a:p>
            <a:pPr marL="1004888" lvl="1" indent="-533400">
              <a:buFont typeface="Wingdings" charset="0"/>
              <a:buChar char="§"/>
            </a:pPr>
            <a:r>
              <a:rPr lang="en-US" sz="2400" dirty="0"/>
              <a:t>Infantry = more than 1.5 million men poured in</a:t>
            </a:r>
          </a:p>
          <a:p>
            <a:pPr marL="1004888" lvl="1" indent="-533400">
              <a:buFont typeface="Wingdings" charset="0"/>
              <a:buChar char="§"/>
            </a:pPr>
            <a:r>
              <a:rPr lang="en-US" sz="2400" dirty="0"/>
              <a:t>Quick and efficient – Poland fell in a few weeks</a:t>
            </a:r>
          </a:p>
        </p:txBody>
      </p:sp>
      <p:pic>
        <p:nvPicPr>
          <p:cNvPr id="18436" name="Picture 4" descr="images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2864173"/>
            <a:ext cx="2590800" cy="1868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5029201"/>
            <a:ext cx="2819400" cy="1681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german_luftwaffe_junkers_ju88_bomb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422" y="404020"/>
            <a:ext cx="2401888" cy="2162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Hitler on the Offensive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6612" y="1752600"/>
            <a:ext cx="6324599" cy="49749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April 1940 = Hitler invaded and conquered Denmark and Norway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England failed to stop these invasions</a:t>
            </a:r>
            <a:endParaRPr lang="en-US" sz="3600" dirty="0"/>
          </a:p>
          <a:p>
            <a:pPr lvl="1">
              <a:lnSpc>
                <a:spcPct val="90000"/>
              </a:lnSpc>
            </a:pPr>
            <a:r>
              <a:rPr lang="en-US" sz="3200" dirty="0"/>
              <a:t>Neville Chamberlain stepped down as Prime Minister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Winston Churchill becomes new Prime Minister</a:t>
            </a:r>
          </a:p>
        </p:txBody>
      </p:sp>
      <p:pic>
        <p:nvPicPr>
          <p:cNvPr id="19462" name="Picture 6" descr="winston_churchill_british_bulldog_portra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2203789"/>
            <a:ext cx="327660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84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Hitler on the Offensive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752600"/>
            <a:ext cx="3428999" cy="4876800"/>
          </a:xfrm>
        </p:spPr>
        <p:txBody>
          <a:bodyPr>
            <a:normAutofit/>
          </a:bodyPr>
          <a:lstStyle/>
          <a:p>
            <a:r>
              <a:rPr lang="en-US" sz="3600" dirty="0"/>
              <a:t>May 1940 = Hitler conquered and invaded Luxembourg, the Netherlands, and Belgium</a:t>
            </a:r>
          </a:p>
        </p:txBody>
      </p:sp>
      <p:pic>
        <p:nvPicPr>
          <p:cNvPr id="20484" name="Picture 4" descr="map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2" y="1828800"/>
            <a:ext cx="7818851" cy="4281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6813" y="319411"/>
            <a:ext cx="7313613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Fall of France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1587735"/>
            <a:ext cx="6248400" cy="486305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June 1940 = Hitler invaded France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June 14, 1940 = entered Paris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1 week later = France surrendered to Germany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Germans controlled northern France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 In southern France = Nazis set up a “puppet government</a:t>
            </a:r>
            <a:r>
              <a:rPr lang="en-US" sz="2800" dirty="0">
                <a:latin typeface="Arial"/>
              </a:rPr>
              <a:t>” </a:t>
            </a:r>
            <a:r>
              <a:rPr lang="en-US" sz="2800" dirty="0"/>
              <a:t>in Vichy, France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Run by French officials, but they collaborated with the Germans</a:t>
            </a:r>
          </a:p>
        </p:txBody>
      </p:sp>
      <p:pic>
        <p:nvPicPr>
          <p:cNvPr id="6147" name="Picture 5" descr="2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593440"/>
            <a:ext cx="4029758" cy="5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1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6813" y="319411"/>
            <a:ext cx="7313613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Battle of Britain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086" y="1583983"/>
            <a:ext cx="6547725" cy="4946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Hitler</a:t>
            </a:r>
            <a:r>
              <a:rPr lang="en-US" sz="2800" dirty="0">
                <a:latin typeface="Arial"/>
              </a:rPr>
              <a:t>’</a:t>
            </a:r>
            <a:r>
              <a:rPr lang="en-US" sz="2800" dirty="0"/>
              <a:t>s next target = Great Britain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Hitler thought he</a:t>
            </a:r>
            <a:r>
              <a:rPr lang="en-US" sz="2800" dirty="0">
                <a:latin typeface="Arial"/>
              </a:rPr>
              <a:t>’</a:t>
            </a:r>
            <a:r>
              <a:rPr lang="en-US" sz="2800" dirty="0"/>
              <a:t>d take over Britain by winning “air supremacy</a:t>
            </a:r>
            <a:r>
              <a:rPr lang="en-US" sz="2800" dirty="0">
                <a:latin typeface="Arial"/>
              </a:rPr>
              <a:t>”</a:t>
            </a:r>
            <a:r>
              <a:rPr lang="en-US" sz="2800" dirty="0"/>
              <a:t> and destroying Britain</a:t>
            </a:r>
            <a:r>
              <a:rPr lang="en-US" sz="2800" dirty="0">
                <a:latin typeface="Arial"/>
              </a:rPr>
              <a:t>’</a:t>
            </a:r>
            <a:r>
              <a:rPr lang="en-US" sz="2800" dirty="0"/>
              <a:t>s Royal Air Force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August 1940 = Luftwaffe began bombing Great Britain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Destroyed 4 aircraft factories and 5 RAF fields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75 German planes shot down in the process</a:t>
            </a:r>
          </a:p>
        </p:txBody>
      </p:sp>
      <p:pic>
        <p:nvPicPr>
          <p:cNvPr id="7171" name="Picture 4" descr="F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4057308"/>
            <a:ext cx="31861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Lucky escape Battle of Brit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1676401"/>
            <a:ext cx="299243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90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6813" y="285988"/>
            <a:ext cx="7313613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Battle of Britain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9012" y="1752601"/>
            <a:ext cx="7238999" cy="47545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/>
              <a:t>August 24 - September 6, 1940 = Nazis sent over 1,000 planes a 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RAF lost 466 planes &amp; 103 pilots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Even heavier losses for the Germans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/>
              <a:t>September 7 - November 3, 1940 = German bombers hit London with a blitz = series of air raids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In 1 night alone = 70,000 bombs fell on London</a:t>
            </a:r>
          </a:p>
        </p:txBody>
      </p:sp>
      <p:pic>
        <p:nvPicPr>
          <p:cNvPr id="2" name="Picture 4" descr="Imag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1886049"/>
            <a:ext cx="3714724" cy="461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65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Battle of Britain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7614" y="1902254"/>
            <a:ext cx="9677397" cy="40560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/>
              <a:t>Great Britain never backed down</a:t>
            </a:r>
          </a:p>
          <a:p>
            <a:pPr lvl="1" eaLnBrk="1" hangingPunct="1">
              <a:defRPr/>
            </a:pPr>
            <a:r>
              <a:rPr lang="en-US" sz="4000" dirty="0"/>
              <a:t>Hitler never gained “air supremacy</a:t>
            </a:r>
            <a:r>
              <a:rPr lang="en-US" sz="4000" dirty="0">
                <a:latin typeface="Arial"/>
              </a:rPr>
              <a:t>”</a:t>
            </a:r>
            <a:endParaRPr lang="en-US" sz="4000" dirty="0"/>
          </a:p>
          <a:p>
            <a:pPr lvl="1" eaLnBrk="1" hangingPunct="1">
              <a:defRPr/>
            </a:pPr>
            <a:r>
              <a:rPr lang="en-US" sz="4000" dirty="0"/>
              <a:t>More than 1700 Nazi aircrafts shot down in the Battle of Britain</a:t>
            </a:r>
          </a:p>
          <a:p>
            <a:pPr lvl="1" eaLnBrk="1" hangingPunct="1">
              <a:defRPr/>
            </a:pPr>
            <a:r>
              <a:rPr lang="en-US" sz="4000" dirty="0"/>
              <a:t>Hitler</a:t>
            </a:r>
            <a:r>
              <a:rPr lang="en-US" sz="4000" dirty="0">
                <a:latin typeface="Arial"/>
              </a:rPr>
              <a:t>’</a:t>
            </a:r>
            <a:r>
              <a:rPr lang="en-US" sz="4000" dirty="0"/>
              <a:t>s invasion was blocked</a:t>
            </a:r>
          </a:p>
        </p:txBody>
      </p:sp>
    </p:spTree>
    <p:extLst>
      <p:ext uri="{BB962C8B-B14F-4D97-AF65-F5344CB8AC3E}">
        <p14:creationId xmlns:p14="http://schemas.microsoft.com/office/powerpoint/2010/main" val="28184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Cooperation from the U.S.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2" y="1826804"/>
            <a:ext cx="65532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/>
              <a:t>U.S. wanted to remain neutral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Neutrality Acts (1937) = banned arms, shipments, loans, and credit to warring nations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As Hitler got more aggressive, U.S. President Franklin D. Roosevelt felt the need to aid the Allies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Cash-and-Carry Policy = Great Britain could trade cash for supplies from the U.S.</a:t>
            </a:r>
          </a:p>
        </p:txBody>
      </p:sp>
      <p:pic>
        <p:nvPicPr>
          <p:cNvPr id="2" name="Picture 4" descr="FDR fireside ch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2133600"/>
            <a:ext cx="4094575" cy="382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3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World War II</a:t>
            </a:r>
          </a:p>
          <a:p>
            <a:r>
              <a:rPr lang="en-US" dirty="0"/>
              <a:t>War </a:t>
            </a:r>
            <a:r>
              <a:rPr lang="en-US"/>
              <a:t>in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7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Cooperation from the U.S.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3812" y="2105655"/>
            <a:ext cx="9448799" cy="368554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/>
              <a:t>Cost of WWII started to drain Britain</a:t>
            </a:r>
            <a:r>
              <a:rPr lang="en-US" sz="3600" dirty="0">
                <a:latin typeface="Arial"/>
              </a:rPr>
              <a:t>’</a:t>
            </a:r>
            <a:r>
              <a:rPr lang="en-US" sz="3600" dirty="0"/>
              <a:t>s treasury --&gt; couldn</a:t>
            </a:r>
            <a:r>
              <a:rPr lang="en-US" sz="3600" dirty="0">
                <a:latin typeface="Arial"/>
              </a:rPr>
              <a:t>’</a:t>
            </a:r>
            <a:r>
              <a:rPr lang="en-US" sz="3600" dirty="0"/>
              <a:t>t pay cash anymore</a:t>
            </a:r>
          </a:p>
          <a:p>
            <a:pPr eaLnBrk="1" hangingPunct="1">
              <a:defRPr/>
            </a:pPr>
            <a:r>
              <a:rPr lang="en-US" sz="3600" dirty="0"/>
              <a:t>U.S. approved “lend-lease policy”= President could lend war equipment to any country whose defense was vital to the U.S.</a:t>
            </a:r>
          </a:p>
        </p:txBody>
      </p:sp>
    </p:spTree>
    <p:extLst>
      <p:ext uri="{BB962C8B-B14F-4D97-AF65-F5344CB8AC3E}">
        <p14:creationId xmlns:p14="http://schemas.microsoft.com/office/powerpoint/2010/main" val="16315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6813" y="302699"/>
            <a:ext cx="7313613" cy="868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Invasion of the Soviet Union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862" y="1447800"/>
            <a:ext cx="653415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Having failed in Great Britain = Hitler turned his sights on the Soviet Union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June 22, 1941 = Hitler broke the Non-Aggression Pact and invaded the Soviet Union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Within a few days = Nazis destroyed most of the Soviet air force, disabled thousands of their tanks, and captured 1/2 a million Soviet soldiers</a:t>
            </a:r>
          </a:p>
        </p:txBody>
      </p:sp>
      <p:pic>
        <p:nvPicPr>
          <p:cNvPr id="13315" name="Picture 4" descr="solpar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1171061"/>
            <a:ext cx="335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HitlerPara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3711081"/>
            <a:ext cx="382905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9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Invasion of the Soviet Union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1676400"/>
            <a:ext cx="77724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/>
              <a:t>Stalin issued his scorched-earth policy = if Soviets had to retreat, they would destroy/burn everything that could be of use to the invaders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/>
              <a:t>Germans ended up getting as far as Moscow = about 600 miles into the Soviet Union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/>
              <a:t>December 1941 = Soviets able to launch a successful counterattack to save Moscow and force the Nazis to retreat from the city</a:t>
            </a:r>
          </a:p>
        </p:txBody>
      </p:sp>
      <p:pic>
        <p:nvPicPr>
          <p:cNvPr id="14339" name="Picture 4" descr="Napoleon moscow scorched 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2" y="1676400"/>
            <a:ext cx="3317885" cy="435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6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Holocaust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2" y="1752600"/>
            <a:ext cx="6705600" cy="48484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/>
              <a:t>Hitler</a:t>
            </a:r>
            <a:r>
              <a:rPr lang="en-US" sz="3200" dirty="0">
                <a:latin typeface="Arial"/>
              </a:rPr>
              <a:t>’</a:t>
            </a:r>
            <a:r>
              <a:rPr lang="en-US" sz="3200" dirty="0"/>
              <a:t>s goal = complete extermination of all Jews in Europe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/>
              <a:t>1941 - 1944 = the Holocaust = more than 6 million Jews were mass murdered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Another 6 million non-Jews were also killed = gypsies, Slavic people, mentally and physically disabled, homosexuals, political opponents, etc.</a:t>
            </a:r>
          </a:p>
        </p:txBody>
      </p:sp>
      <p:pic>
        <p:nvPicPr>
          <p:cNvPr id="15363" name="Picture 4" descr="ebensee-concentration-camp-prisoners-19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1828800"/>
            <a:ext cx="3625853" cy="409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59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Holocaust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188" y="1752600"/>
            <a:ext cx="6966423" cy="464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/>
              <a:t>Before being sent to concentration camps, many Jews were placed in ghettoes</a:t>
            </a:r>
          </a:p>
          <a:p>
            <a:pPr lvl="1" eaLnBrk="1" hangingPunct="1">
              <a:defRPr/>
            </a:pPr>
            <a:r>
              <a:rPr lang="en-US" sz="2800" dirty="0"/>
              <a:t>Largest ghetto = in Warsaw, Poland</a:t>
            </a:r>
          </a:p>
          <a:p>
            <a:pPr lvl="1" eaLnBrk="1" hangingPunct="1">
              <a:defRPr/>
            </a:pPr>
            <a:r>
              <a:rPr lang="en-US" sz="2800" dirty="0"/>
              <a:t>Unsanitary housing</a:t>
            </a:r>
          </a:p>
          <a:p>
            <a:pPr lvl="1" eaLnBrk="1" hangingPunct="1">
              <a:defRPr/>
            </a:pPr>
            <a:r>
              <a:rPr lang="en-US" sz="2800" dirty="0"/>
              <a:t>Contagious diseases</a:t>
            </a:r>
          </a:p>
          <a:p>
            <a:pPr lvl="1" eaLnBrk="1" hangingPunct="1">
              <a:defRPr/>
            </a:pPr>
            <a:r>
              <a:rPr lang="en-US" sz="2800" dirty="0"/>
              <a:t>No food</a:t>
            </a:r>
          </a:p>
          <a:p>
            <a:pPr lvl="1" eaLnBrk="1" hangingPunct="1">
              <a:defRPr/>
            </a:pPr>
            <a:r>
              <a:rPr lang="en-US" sz="2800" dirty="0"/>
              <a:t>Tens of thousands died in the ghettoes</a:t>
            </a:r>
          </a:p>
        </p:txBody>
      </p:sp>
      <p:pic>
        <p:nvPicPr>
          <p:cNvPr id="16387" name="Picture 4" descr="warschauerget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2057400"/>
            <a:ext cx="3733800" cy="368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75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Holocaust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9012" y="1828801"/>
            <a:ext cx="6858000" cy="488924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/>
              <a:t>Killing squads used to murder many Jews in the Soviet Union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/>
              <a:t>SS soldiers took their valuables, marched them to the outskirts of town, and shot them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/>
              <a:t>Bodies were dumped in mass graves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/>
              <a:t>Killing squads killed more than 1 million Jews this way</a:t>
            </a:r>
          </a:p>
        </p:txBody>
      </p:sp>
      <p:pic>
        <p:nvPicPr>
          <p:cNvPr id="17411" name="Picture 4" descr="holocaust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1828801"/>
            <a:ext cx="403860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6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Holocaust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2" y="1676400"/>
            <a:ext cx="6248400" cy="502492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>
                <a:latin typeface="Arial"/>
              </a:rPr>
              <a:t>“</a:t>
            </a:r>
            <a:r>
              <a:rPr lang="en-US" sz="2600" dirty="0"/>
              <a:t>The Final Solution</a:t>
            </a:r>
            <a:r>
              <a:rPr lang="en-US" sz="2600" dirty="0">
                <a:latin typeface="Arial"/>
              </a:rPr>
              <a:t>” </a:t>
            </a:r>
            <a:r>
              <a:rPr lang="en-US" sz="2600" dirty="0"/>
              <a:t>= Nazi code term for the extermination of all European Jews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/>
              <a:t>Genocide = the carefully planned killing of an entire group of people based on their race or culture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/>
              <a:t>Nazis began rounding up hundreds of thousands of Jews and shipping them on trains or trucks to concentration camps and death camps</a:t>
            </a:r>
          </a:p>
        </p:txBody>
      </p:sp>
      <p:pic>
        <p:nvPicPr>
          <p:cNvPr id="18435" name="Picture 4" descr="holocaust060707_468x3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075" y="2133600"/>
            <a:ext cx="3790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4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4" y="274638"/>
            <a:ext cx="9753600" cy="10382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Holocaust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2445" y="1504040"/>
            <a:ext cx="6098367" cy="5201561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/>
              <a:t>Largest death camp = Auschwitz in Poland</a:t>
            </a:r>
          </a:p>
          <a:p>
            <a:pPr eaLnBrk="1" hangingPunct="1">
              <a:defRPr/>
            </a:pPr>
            <a:r>
              <a:rPr lang="en-US" sz="2600" dirty="0"/>
              <a:t>Many people in the death camps were killed by the gas chambers</a:t>
            </a:r>
          </a:p>
          <a:p>
            <a:pPr eaLnBrk="1" hangingPunct="1">
              <a:defRPr/>
            </a:pPr>
            <a:r>
              <a:rPr lang="en-US" sz="2600" dirty="0"/>
              <a:t>Others died of starvation and exhaustion</a:t>
            </a:r>
          </a:p>
          <a:p>
            <a:pPr eaLnBrk="1" hangingPunct="1">
              <a:defRPr/>
            </a:pPr>
            <a:r>
              <a:rPr lang="en-US" sz="2600" dirty="0"/>
              <a:t>Others were the victims of cruel experiments done by Nazi doctors</a:t>
            </a:r>
          </a:p>
        </p:txBody>
      </p:sp>
      <p:pic>
        <p:nvPicPr>
          <p:cNvPr id="19459" name="Picture 4" descr="GasChamber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5919">
            <a:off x="1674812" y="1447801"/>
            <a:ext cx="35941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mengele_F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80">
            <a:off x="3364085" y="3581401"/>
            <a:ext cx="1919288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3503" y="4806668"/>
            <a:ext cx="152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Josef Mengele  “The Angel of Death”</a:t>
            </a:r>
          </a:p>
        </p:txBody>
      </p:sp>
    </p:spTree>
    <p:extLst>
      <p:ext uri="{BB962C8B-B14F-4D97-AF65-F5344CB8AC3E}">
        <p14:creationId xmlns:p14="http://schemas.microsoft.com/office/powerpoint/2010/main" val="33473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Points in WWII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Battle of Stalingrad in the Soviet Union</a:t>
            </a:r>
          </a:p>
          <a:p>
            <a:r>
              <a:rPr lang="en-US" sz="3600" dirty="0"/>
              <a:t>Allies reclaim North Africa</a:t>
            </a:r>
          </a:p>
          <a:p>
            <a:r>
              <a:rPr lang="en-US" sz="3600" dirty="0"/>
              <a:t>Allies reclaim Italy</a:t>
            </a:r>
          </a:p>
          <a:p>
            <a:r>
              <a:rPr lang="en-US" sz="3600" dirty="0"/>
              <a:t>D-Day</a:t>
            </a:r>
          </a:p>
        </p:txBody>
      </p:sp>
    </p:spTree>
    <p:extLst>
      <p:ext uri="{BB962C8B-B14F-4D97-AF65-F5344CB8AC3E}">
        <p14:creationId xmlns:p14="http://schemas.microsoft.com/office/powerpoint/2010/main" val="18412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p_21_05_WWII_in_eur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80" y="279400"/>
            <a:ext cx="8602133" cy="63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5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to WWII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2275" y="1828800"/>
            <a:ext cx="4732337" cy="4700588"/>
          </a:xfrm>
        </p:spPr>
        <p:txBody>
          <a:bodyPr>
            <a:normAutofit/>
          </a:bodyPr>
          <a:lstStyle/>
          <a:p>
            <a:r>
              <a:rPr lang="en-US" sz="2600" dirty="0"/>
              <a:t>Italy</a:t>
            </a:r>
            <a:r>
              <a:rPr lang="en-US" sz="2600" dirty="0">
                <a:latin typeface="Arial"/>
              </a:rPr>
              <a:t>’</a:t>
            </a:r>
            <a:r>
              <a:rPr lang="en-US" sz="2600" dirty="0"/>
              <a:t>s Conquests</a:t>
            </a:r>
          </a:p>
          <a:p>
            <a:pPr lvl="1"/>
            <a:r>
              <a:rPr lang="en-US" sz="2600" dirty="0"/>
              <a:t>Wanted more land</a:t>
            </a:r>
          </a:p>
          <a:p>
            <a:pPr lvl="1"/>
            <a:r>
              <a:rPr lang="en-US" sz="2600" dirty="0"/>
              <a:t>1935-1936 = invaded and conquered Ethiopia</a:t>
            </a:r>
          </a:p>
          <a:p>
            <a:pPr lvl="1"/>
            <a:r>
              <a:rPr lang="en-US" sz="2600" dirty="0"/>
              <a:t>1939 = invaded and conquered Albania</a:t>
            </a:r>
          </a:p>
        </p:txBody>
      </p:sp>
      <p:pic>
        <p:nvPicPr>
          <p:cNvPr id="8196" name="Picture 4" descr="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905001"/>
            <a:ext cx="2705100" cy="2809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alba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4191000"/>
            <a:ext cx="3040063" cy="2338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3" y="283105"/>
            <a:ext cx="7313613" cy="868362"/>
          </a:xfrm>
        </p:spPr>
        <p:txBody>
          <a:bodyPr/>
          <a:lstStyle/>
          <a:p>
            <a:r>
              <a:rPr lang="en-US" dirty="0"/>
              <a:t>The Battle of Stalingrad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574801"/>
            <a:ext cx="7467600" cy="507999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August 1942 = Germans attacked the major Soviet city of Stalingrad = a major industrial center</a:t>
            </a:r>
          </a:p>
          <a:p>
            <a:r>
              <a:rPr lang="en-US" sz="3200" dirty="0"/>
              <a:t>The Soviets mustered together everything they had and launched a massive counterattack</a:t>
            </a:r>
          </a:p>
          <a:p>
            <a:pPr lvl="1"/>
            <a:r>
              <a:rPr lang="en-US" sz="2800" dirty="0"/>
              <a:t>Encircled the German troops and cut off their supply lines</a:t>
            </a:r>
          </a:p>
          <a:p>
            <a:pPr lvl="1"/>
            <a:r>
              <a:rPr lang="en-US" sz="2800" dirty="0"/>
              <a:t>Hitler refused to allow his troops to retreat, even though the Soviet troops and harsh winter were closing in on them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2582" y="3962400"/>
            <a:ext cx="3657525" cy="2590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0412" y="1151467"/>
            <a:ext cx="3081867" cy="261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Battle of Stalingrad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012" y="1735138"/>
            <a:ext cx="6553199" cy="4970462"/>
          </a:xfrm>
        </p:spPr>
        <p:txBody>
          <a:bodyPr>
            <a:normAutofit/>
          </a:bodyPr>
          <a:lstStyle/>
          <a:p>
            <a:r>
              <a:rPr lang="en-US" sz="3200" dirty="0"/>
              <a:t>February 1943 = German officers surrendered</a:t>
            </a:r>
          </a:p>
          <a:p>
            <a:pPr lvl="1"/>
            <a:r>
              <a:rPr lang="en-US" sz="3200" dirty="0"/>
              <a:t>100,000 German soldiers killed</a:t>
            </a:r>
          </a:p>
          <a:p>
            <a:pPr lvl="1"/>
            <a:r>
              <a:rPr lang="en-US" sz="3200" dirty="0"/>
              <a:t>80,000 Germans = POWs</a:t>
            </a:r>
          </a:p>
          <a:p>
            <a:pPr lvl="1"/>
            <a:r>
              <a:rPr lang="en-US" sz="3200" dirty="0"/>
              <a:t>Large quantities of German military equipment seized</a:t>
            </a:r>
          </a:p>
          <a:p>
            <a:r>
              <a:rPr lang="en-US" sz="3200" dirty="0"/>
              <a:t>The Soviets began to slowly but surely continue westward towards Germany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412" y="1905000"/>
            <a:ext cx="3831167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412" y="6019800"/>
            <a:ext cx="383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Germany’s entire 6</a:t>
            </a:r>
            <a:r>
              <a:rPr lang="en-US" i="1" baseline="30000" dirty="0"/>
              <a:t>th</a:t>
            </a:r>
            <a:r>
              <a:rPr lang="en-US" i="1" dirty="0"/>
              <a:t> Army lost</a:t>
            </a:r>
          </a:p>
        </p:txBody>
      </p:sp>
    </p:spTree>
    <p:extLst>
      <p:ext uri="{BB962C8B-B14F-4D97-AF65-F5344CB8AC3E}">
        <p14:creationId xmlns:p14="http://schemas.microsoft.com/office/powerpoint/2010/main" val="35033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946" y="287868"/>
            <a:ext cx="8415866" cy="1236133"/>
          </a:xfrm>
        </p:spPr>
        <p:txBody>
          <a:bodyPr>
            <a:normAutofit fontScale="90000"/>
          </a:bodyPr>
          <a:lstStyle/>
          <a:p>
            <a:r>
              <a:rPr lang="en-US" dirty="0"/>
              <a:t>War in the Desert:</a:t>
            </a:r>
            <a:br>
              <a:rPr lang="en-US" dirty="0"/>
            </a:br>
            <a:r>
              <a:rPr lang="en-US" dirty="0"/>
              <a:t>The Reclaiming of North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80" y="1714235"/>
            <a:ext cx="6417732" cy="49365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Early 1942 = Allied forces (under Commander Dwight D. Eisenhower) were struggling in North Africa</a:t>
            </a:r>
          </a:p>
          <a:p>
            <a:r>
              <a:rPr lang="en-US" dirty="0"/>
              <a:t>Up against a </a:t>
            </a:r>
            <a:r>
              <a:rPr lang="en-US" u="sng" dirty="0"/>
              <a:t>very</a:t>
            </a:r>
            <a:r>
              <a:rPr lang="en-US" dirty="0"/>
              <a:t> good commander for the Axis Powers = German Commander Erwin Rommel</a:t>
            </a:r>
          </a:p>
          <a:p>
            <a:r>
              <a:rPr lang="en-US" dirty="0"/>
              <a:t>May 1942 = Battle at El Alamein = British able to stop the Germans’ advances into Egypt</a:t>
            </a:r>
          </a:p>
          <a:p>
            <a:r>
              <a:rPr lang="en-US" dirty="0"/>
              <a:t>October 1942 = Germans forced back across the Egyptian-Libyan border</a:t>
            </a:r>
          </a:p>
          <a:p>
            <a:r>
              <a:rPr lang="en-US" dirty="0"/>
              <a:t>January 1943 = British troops had regained Libya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9479" y="4182533"/>
            <a:ext cx="3606798" cy="248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3760" y="1659466"/>
            <a:ext cx="1827704" cy="2311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94812" y="1659467"/>
            <a:ext cx="1779094" cy="231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280" y="220133"/>
            <a:ext cx="8669865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War in the Desert:</a:t>
            </a:r>
            <a:br>
              <a:rPr lang="en-US" dirty="0"/>
            </a:br>
            <a:r>
              <a:rPr lang="en-US" dirty="0"/>
              <a:t>The Reclaiming of North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813" y="2006071"/>
            <a:ext cx="6629400" cy="4580996"/>
          </a:xfrm>
        </p:spPr>
        <p:txBody>
          <a:bodyPr>
            <a:normAutofit/>
          </a:bodyPr>
          <a:lstStyle/>
          <a:p>
            <a:r>
              <a:rPr lang="en-US" sz="2800" dirty="0"/>
              <a:t>As British troops advanced westward, Allies landed more troops in Morocco and Algeria</a:t>
            </a:r>
          </a:p>
          <a:p>
            <a:r>
              <a:rPr lang="en-US" sz="2800" dirty="0"/>
              <a:t>Goal = to “squeeze out” the Germans in the middle</a:t>
            </a:r>
          </a:p>
          <a:p>
            <a:r>
              <a:rPr lang="en-US" sz="2800" dirty="0"/>
              <a:t>May 1943 = the Germans surrendered</a:t>
            </a:r>
          </a:p>
          <a:p>
            <a:pPr lvl="1"/>
            <a:r>
              <a:rPr lang="en-US" sz="2800" dirty="0"/>
              <a:t>Allies now controlled all of North Africa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212" y="2065337"/>
            <a:ext cx="3962400" cy="44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3" y="249238"/>
            <a:ext cx="7313613" cy="868362"/>
          </a:xfrm>
        </p:spPr>
        <p:txBody>
          <a:bodyPr/>
          <a:lstStyle/>
          <a:p>
            <a:r>
              <a:rPr lang="en-US" dirty="0"/>
              <a:t>Reclaiming Italy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329266"/>
            <a:ext cx="7239000" cy="5317067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July 1943 = Allies attack island of Sicily</a:t>
            </a:r>
          </a:p>
          <a:p>
            <a:pPr lvl="1"/>
            <a:r>
              <a:rPr lang="en-US" sz="2800" dirty="0"/>
              <a:t>Conquered it in 6 days </a:t>
            </a:r>
            <a:r>
              <a:rPr lang="en-US" sz="2800" dirty="0">
                <a:sym typeface="Wingdings"/>
              </a:rPr>
              <a:t> then continued to mainland Italy</a:t>
            </a:r>
          </a:p>
          <a:p>
            <a:pPr lvl="1"/>
            <a:r>
              <a:rPr lang="en-US" sz="2800" dirty="0">
                <a:sym typeface="Wingdings"/>
              </a:rPr>
              <a:t>King Victory Emmanuel III fired Mussolini</a:t>
            </a:r>
          </a:p>
          <a:p>
            <a:pPr lvl="1"/>
            <a:r>
              <a:rPr lang="en-US" sz="2800" dirty="0">
                <a:sym typeface="Wingdings"/>
              </a:rPr>
              <a:t>New Prime Minister of Italy signed a secret act of surrender to the Allies</a:t>
            </a:r>
            <a:endParaRPr lang="en-US" sz="2800" dirty="0"/>
          </a:p>
          <a:p>
            <a:r>
              <a:rPr lang="en-US" sz="3200" u="sng" dirty="0"/>
              <a:t>But</a:t>
            </a:r>
            <a:r>
              <a:rPr lang="en-US" sz="3200" dirty="0"/>
              <a:t>: there are still German troops in Italy and they aren’t giving up</a:t>
            </a:r>
          </a:p>
          <a:p>
            <a:pPr lvl="1"/>
            <a:r>
              <a:rPr lang="en-US" sz="2800" dirty="0"/>
              <a:t>Allies continue north through Italy</a:t>
            </a:r>
          </a:p>
          <a:p>
            <a:pPr lvl="1"/>
            <a:r>
              <a:rPr lang="en-US" sz="2800" dirty="0"/>
              <a:t>June 4, 1944 = Allied forces entered Rome and Germany surrendered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2037" t="41834"/>
          <a:stretch/>
        </p:blipFill>
        <p:spPr>
          <a:xfrm>
            <a:off x="8228012" y="1507066"/>
            <a:ext cx="3488266" cy="49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0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3" y="232305"/>
            <a:ext cx="7313613" cy="868362"/>
          </a:xfrm>
        </p:spPr>
        <p:txBody>
          <a:bodyPr/>
          <a:lstStyle/>
          <a:p>
            <a:r>
              <a:rPr lang="en-US" dirty="0"/>
              <a:t>D-Day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412" y="1253067"/>
            <a:ext cx="7696200" cy="5435600"/>
          </a:xfrm>
        </p:spPr>
        <p:txBody>
          <a:bodyPr>
            <a:normAutofit/>
          </a:bodyPr>
          <a:lstStyle/>
          <a:p>
            <a:r>
              <a:rPr lang="en-US" sz="2800" dirty="0"/>
              <a:t>Operation Overlord = Allied code name for the invasion of France</a:t>
            </a:r>
          </a:p>
          <a:p>
            <a:r>
              <a:rPr lang="en-US" sz="2800" dirty="0"/>
              <a:t>June 6, 1944 = D-Day = the day of the attack</a:t>
            </a:r>
          </a:p>
          <a:p>
            <a:r>
              <a:rPr lang="en-US" sz="2800" dirty="0"/>
              <a:t>Allied troops landed on the beaches of Normandy and fought their way forward amid German machine-gun fire</a:t>
            </a:r>
          </a:p>
          <a:p>
            <a:r>
              <a:rPr lang="en-US" sz="2800" dirty="0"/>
              <a:t>Heavy German resistance </a:t>
            </a:r>
            <a:r>
              <a:rPr lang="en-US" sz="2800" dirty="0">
                <a:sym typeface="Wingdings"/>
              </a:rPr>
              <a:t> but it was a success</a:t>
            </a:r>
          </a:p>
          <a:p>
            <a:r>
              <a:rPr lang="en-US" sz="2800" dirty="0">
                <a:sym typeface="Wingdings"/>
              </a:rPr>
              <a:t>August 25, 1944 = Allied troops had regained Paris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212" y="3274680"/>
            <a:ext cx="3166536" cy="3395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545" y="1100667"/>
            <a:ext cx="3166536" cy="204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3" y="203200"/>
            <a:ext cx="7313613" cy="1354667"/>
          </a:xfrm>
        </p:spPr>
        <p:txBody>
          <a:bodyPr/>
          <a:lstStyle/>
          <a:p>
            <a:r>
              <a:rPr lang="en-US" dirty="0"/>
              <a:t>The Battle of the Bulge:</a:t>
            </a:r>
            <a:br>
              <a:rPr lang="en-US" dirty="0"/>
            </a:br>
            <a:r>
              <a:rPr lang="en-US" dirty="0"/>
              <a:t>Germany’s Last Stand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735137"/>
            <a:ext cx="7924800" cy="4936596"/>
          </a:xfrm>
        </p:spPr>
        <p:txBody>
          <a:bodyPr>
            <a:normAutofit/>
          </a:bodyPr>
          <a:lstStyle/>
          <a:p>
            <a:r>
              <a:rPr lang="en-US" sz="2800" dirty="0"/>
              <a:t>December 1944 </a:t>
            </a:r>
            <a:r>
              <a:rPr lang="en-US" sz="2800" dirty="0">
                <a:sym typeface="Wingdings"/>
              </a:rPr>
              <a:t> Germans cut through the center of American forces, creating a “bulge” in the Allied line of troops</a:t>
            </a:r>
          </a:p>
          <a:p>
            <a:r>
              <a:rPr lang="en-US" sz="2800" dirty="0">
                <a:sym typeface="Wingdings"/>
              </a:rPr>
              <a:t>March 1945 = advances of German troops were stopped</a:t>
            </a:r>
          </a:p>
          <a:p>
            <a:r>
              <a:rPr lang="en-US" sz="2800" dirty="0">
                <a:sym typeface="Wingdings"/>
              </a:rPr>
              <a:t>Meanwhile  Soviet troops are starting to invade Germany from the east</a:t>
            </a:r>
          </a:p>
          <a:p>
            <a:r>
              <a:rPr lang="en-US" sz="2800" dirty="0">
                <a:sym typeface="Wingdings"/>
              </a:rPr>
              <a:t>May 7, 1945 = Germany surrenders</a:t>
            </a:r>
          </a:p>
          <a:p>
            <a:r>
              <a:rPr lang="en-US" sz="2800" dirty="0">
                <a:sym typeface="Wingdings"/>
              </a:rPr>
              <a:t>May 8, 1945 = V-E Day = Victory in Europe Day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9012" y="1676400"/>
            <a:ext cx="3217333" cy="48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9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Fate of the Fascists:</a:t>
            </a:r>
            <a:br>
              <a:rPr lang="en-US" dirty="0"/>
            </a:br>
            <a:r>
              <a:rPr lang="en-US" dirty="0"/>
              <a:t>Benito Mussolini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1812" y="1879600"/>
            <a:ext cx="11049000" cy="4842933"/>
          </a:xfrm>
        </p:spPr>
        <p:txBody>
          <a:bodyPr>
            <a:noAutofit/>
          </a:bodyPr>
          <a:lstStyle/>
          <a:p>
            <a:r>
              <a:rPr lang="en-US" sz="2600" dirty="0"/>
              <a:t>April 27, 1945 = he and his mistress were caught trying to escape Italy</a:t>
            </a:r>
          </a:p>
          <a:p>
            <a:r>
              <a:rPr lang="en-US" sz="2600" dirty="0"/>
              <a:t>The next day = both were executed (shot)</a:t>
            </a:r>
          </a:p>
          <a:p>
            <a:r>
              <a:rPr lang="en-US" sz="2600" dirty="0"/>
              <a:t>Their bodies were brought to Milan and dumped in a piazza there</a:t>
            </a:r>
          </a:p>
          <a:p>
            <a:r>
              <a:rPr lang="en-US" sz="2600" dirty="0"/>
              <a:t>After being shot, spat, and kicked upon – the bodies were hung upside down on meat hooks from the roof of a gas station</a:t>
            </a:r>
          </a:p>
          <a:p>
            <a:r>
              <a:rPr lang="en-US" sz="2600" dirty="0"/>
              <a:t>Civilians continued to stone the bodies from below</a:t>
            </a:r>
          </a:p>
        </p:txBody>
      </p:sp>
    </p:spTree>
    <p:extLst>
      <p:ext uri="{BB962C8B-B14F-4D97-AF65-F5344CB8AC3E}">
        <p14:creationId xmlns:p14="http://schemas.microsoft.com/office/powerpoint/2010/main" val="65849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745" y="177801"/>
            <a:ext cx="8822268" cy="5698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745" y="5875867"/>
            <a:ext cx="8822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The dead bodies of Mussolini (2</a:t>
            </a:r>
            <a:r>
              <a:rPr lang="en-US" sz="2000" i="1" baseline="30000" dirty="0"/>
              <a:t>nd</a:t>
            </a:r>
            <a:r>
              <a:rPr lang="en-US" sz="2000" i="1" dirty="0"/>
              <a:t> from left) and his mistress (in the middle). The others are also the bodies of executed Fascists.</a:t>
            </a:r>
          </a:p>
        </p:txBody>
      </p:sp>
    </p:spTree>
    <p:extLst>
      <p:ext uri="{BB962C8B-B14F-4D97-AF65-F5344CB8AC3E}">
        <p14:creationId xmlns:p14="http://schemas.microsoft.com/office/powerpoint/2010/main" val="510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3" y="203200"/>
            <a:ext cx="7313613" cy="1388533"/>
          </a:xfrm>
        </p:spPr>
        <p:txBody>
          <a:bodyPr/>
          <a:lstStyle/>
          <a:p>
            <a:r>
              <a:rPr lang="en-US" dirty="0"/>
              <a:t>The Fate of the Fascists:</a:t>
            </a:r>
            <a:br>
              <a:rPr lang="en-US" dirty="0"/>
            </a:br>
            <a:r>
              <a:rPr lang="en-US" dirty="0"/>
              <a:t>Adolf Hitler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7212" y="1930401"/>
            <a:ext cx="6248400" cy="4639733"/>
          </a:xfrm>
        </p:spPr>
        <p:txBody>
          <a:bodyPr>
            <a:normAutofit/>
          </a:bodyPr>
          <a:lstStyle/>
          <a:p>
            <a:r>
              <a:rPr lang="en-US" sz="2800" dirty="0"/>
              <a:t>April 30, 1945 = Hitler and his wife, Eva Braun, committed suicide in the study of his “</a:t>
            </a:r>
            <a:r>
              <a:rPr lang="en-US" sz="2800" dirty="0" err="1"/>
              <a:t>Führerbunker</a:t>
            </a:r>
            <a:r>
              <a:rPr lang="en-US" sz="2800" dirty="0"/>
              <a:t>” in Berlin</a:t>
            </a:r>
          </a:p>
          <a:p>
            <a:r>
              <a:rPr lang="en-US" sz="2800" dirty="0"/>
              <a:t>Hitler = by gunshot</a:t>
            </a:r>
          </a:p>
          <a:p>
            <a:r>
              <a:rPr lang="en-US" sz="2800" dirty="0"/>
              <a:t>Eva = by cyanide poisoning</a:t>
            </a:r>
          </a:p>
          <a:p>
            <a:r>
              <a:rPr lang="en-US" sz="2800" dirty="0"/>
              <a:t>Per earlier instructions, their bodies were brought out to the garden, doused with gasoline, and burned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8012" y="2167466"/>
            <a:ext cx="3606800" cy="3860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8012" y="6028267"/>
            <a:ext cx="360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1947 photograph of the rear entrance of Hitler’s bunker</a:t>
            </a:r>
          </a:p>
        </p:txBody>
      </p:sp>
    </p:spTree>
    <p:extLst>
      <p:ext uri="{BB962C8B-B14F-4D97-AF65-F5344CB8AC3E}">
        <p14:creationId xmlns:p14="http://schemas.microsoft.com/office/powerpoint/2010/main" val="34686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6813" y="369546"/>
            <a:ext cx="7313613" cy="868362"/>
          </a:xfrm>
        </p:spPr>
        <p:txBody>
          <a:bodyPr/>
          <a:lstStyle/>
          <a:p>
            <a:r>
              <a:rPr lang="en-US" dirty="0"/>
              <a:t>Path to WWII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1454046"/>
            <a:ext cx="6324600" cy="50991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Spanish Civil War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Between Communists and Fascists in Spain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Soviet Union backed the Communists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Mussolini and Hitler backed the Fascists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Sent supplies and troops to help the Fascists win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New fascist dictator in Spain = Francisco Franco</a:t>
            </a:r>
          </a:p>
        </p:txBody>
      </p:sp>
      <p:pic>
        <p:nvPicPr>
          <p:cNvPr id="9220" name="Picture 4" descr="FranciscoFran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1066800"/>
            <a:ext cx="2466291" cy="2484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ransisco_franco_y_adolf_hitl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4055569"/>
            <a:ext cx="2514600" cy="2614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7212" y="282533"/>
            <a:ext cx="8636000" cy="626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World War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735138"/>
            <a:ext cx="10820400" cy="466566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More than 70 million people fought in WWII</a:t>
            </a:r>
          </a:p>
          <a:p>
            <a:r>
              <a:rPr lang="en-US" sz="3200" dirty="0"/>
              <a:t>About 55 million died because of the war</a:t>
            </a:r>
          </a:p>
          <a:p>
            <a:pPr lvl="1"/>
            <a:r>
              <a:rPr lang="en-US" sz="2800" dirty="0"/>
              <a:t>About 40% = Soviet troops = country that lost the most lives in WWII</a:t>
            </a:r>
          </a:p>
          <a:p>
            <a:r>
              <a:rPr lang="en-US" sz="3200" dirty="0"/>
              <a:t>Millions more died in campaigns of genocide in Europe and Asia</a:t>
            </a:r>
          </a:p>
          <a:p>
            <a:r>
              <a:rPr lang="en-US" sz="3200" dirty="0"/>
              <a:t>As many as 12 million people left homeless</a:t>
            </a:r>
          </a:p>
          <a:p>
            <a:r>
              <a:rPr lang="en-US" sz="3200" dirty="0"/>
              <a:t>Many areas of Europe and Asia = completely destroyed and devastated</a:t>
            </a:r>
          </a:p>
        </p:txBody>
      </p:sp>
    </p:spTree>
    <p:extLst>
      <p:ext uri="{BB962C8B-B14F-4D97-AF65-F5344CB8AC3E}">
        <p14:creationId xmlns:p14="http://schemas.microsoft.com/office/powerpoint/2010/main" val="18093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3" y="215371"/>
            <a:ext cx="7313613" cy="868362"/>
          </a:xfrm>
        </p:spPr>
        <p:txBody>
          <a:bodyPr/>
          <a:lstStyle/>
          <a:p>
            <a:r>
              <a:rPr lang="en-US" dirty="0"/>
              <a:t>The Division </a:t>
            </a:r>
            <a:r>
              <a:rPr lang="en-US"/>
              <a:t>of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612" y="1439333"/>
            <a:ext cx="7467600" cy="52324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February 1945 = Yalta Conference</a:t>
            </a:r>
          </a:p>
          <a:p>
            <a:pPr lvl="1"/>
            <a:r>
              <a:rPr lang="en-US" sz="2800" dirty="0"/>
              <a:t>Germany, as well as the city of Berlin = divided into 4 zones</a:t>
            </a:r>
          </a:p>
          <a:p>
            <a:pPr lvl="1"/>
            <a:r>
              <a:rPr lang="en-US" sz="2800" dirty="0"/>
              <a:t>Controlled by Great Britain, France, the United States, and the Soviet Union</a:t>
            </a:r>
          </a:p>
          <a:p>
            <a:r>
              <a:rPr lang="en-US" sz="3200" dirty="0"/>
              <a:t>By 1949 = uniform administration emerged in the western zones and Germany split into two halves</a:t>
            </a:r>
          </a:p>
          <a:p>
            <a:pPr lvl="1"/>
            <a:r>
              <a:rPr lang="en-US" sz="2800" dirty="0"/>
              <a:t>Western half = democratic = Federal Republic of Germany</a:t>
            </a:r>
          </a:p>
          <a:p>
            <a:pPr lvl="1"/>
            <a:r>
              <a:rPr lang="en-US" sz="2800" dirty="0"/>
              <a:t>Eastern half = communist = German Democratic Republic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412" y="1515533"/>
            <a:ext cx="37719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412" y="4191000"/>
            <a:ext cx="3771900" cy="23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3" y="198438"/>
            <a:ext cx="7313613" cy="868362"/>
          </a:xfrm>
        </p:spPr>
        <p:txBody>
          <a:bodyPr/>
          <a:lstStyle/>
          <a:p>
            <a:r>
              <a:rPr lang="en-US" dirty="0"/>
              <a:t>The United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5350932"/>
          </a:xfrm>
        </p:spPr>
        <p:txBody>
          <a:bodyPr>
            <a:noAutofit/>
          </a:bodyPr>
          <a:lstStyle/>
          <a:p>
            <a:r>
              <a:rPr lang="en-US" sz="2800" dirty="0"/>
              <a:t>Created in 1945</a:t>
            </a:r>
          </a:p>
          <a:p>
            <a:r>
              <a:rPr lang="en-US" sz="2800" dirty="0"/>
              <a:t>International organization aimed at resolving disputes and maintaining peace after war</a:t>
            </a:r>
          </a:p>
          <a:p>
            <a:pPr lvl="1"/>
            <a:r>
              <a:rPr lang="en-US" sz="2800" dirty="0"/>
              <a:t>Most powerful nations = the United States, Great Britain, France, Russia, and China</a:t>
            </a:r>
          </a:p>
          <a:p>
            <a:pPr lvl="1"/>
            <a:r>
              <a:rPr lang="en-US" sz="2800" dirty="0"/>
              <a:t>All hold the 5 permanent seats on the UN Security Council – all have veto power</a:t>
            </a:r>
          </a:p>
          <a:p>
            <a:r>
              <a:rPr lang="en-US" sz="2800" dirty="0"/>
              <a:t>Also created in 1945 = the World Bank and the International Monetary Fund</a:t>
            </a:r>
          </a:p>
          <a:p>
            <a:pPr lvl="1"/>
            <a:r>
              <a:rPr lang="en-US" sz="2800" dirty="0"/>
              <a:t>Designed to regulate the global economy and prevent another world-wide depression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1365" y="2057400"/>
            <a:ext cx="3635481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3" y="249239"/>
            <a:ext cx="7313613" cy="699029"/>
          </a:xfrm>
        </p:spPr>
        <p:txBody>
          <a:bodyPr/>
          <a:lstStyle/>
          <a:p>
            <a:r>
              <a:rPr lang="en-US" dirty="0"/>
              <a:t>The Marshall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6147" y="1117601"/>
            <a:ext cx="9582678" cy="5604932"/>
          </a:xfrm>
        </p:spPr>
        <p:txBody>
          <a:bodyPr>
            <a:noAutofit/>
          </a:bodyPr>
          <a:lstStyle/>
          <a:p>
            <a:r>
              <a:rPr lang="en-US" sz="2800" dirty="0"/>
              <a:t>Designed to rebuild shattered European economies</a:t>
            </a:r>
          </a:p>
          <a:p>
            <a:r>
              <a:rPr lang="en-US" sz="2800" dirty="0"/>
              <a:t>About $12 billion funneled into Europe from the United States</a:t>
            </a:r>
          </a:p>
          <a:p>
            <a:r>
              <a:rPr lang="en-US" sz="2800" dirty="0"/>
              <a:t>Why?</a:t>
            </a:r>
          </a:p>
          <a:p>
            <a:pPr lvl="1"/>
            <a:r>
              <a:rPr lang="en-US" sz="2800" dirty="0"/>
              <a:t>Genuine humanitarian concern</a:t>
            </a:r>
          </a:p>
          <a:p>
            <a:pPr lvl="1"/>
            <a:r>
              <a:rPr lang="en-US" sz="2800" dirty="0"/>
              <a:t>Desire to prevent another world-wide depression</a:t>
            </a:r>
          </a:p>
          <a:p>
            <a:pPr lvl="1"/>
            <a:r>
              <a:rPr lang="en-US" sz="2800" dirty="0"/>
              <a:t>Wanted overseas customers for American products</a:t>
            </a:r>
          </a:p>
          <a:p>
            <a:pPr lvl="1"/>
            <a:r>
              <a:rPr lang="en-US" sz="2800" dirty="0"/>
              <a:t>Wanted to undermine the appeal of communism in Europe</a:t>
            </a:r>
          </a:p>
          <a:p>
            <a:r>
              <a:rPr lang="en-US" sz="2800" dirty="0"/>
              <a:t>Very successful </a:t>
            </a:r>
            <a:r>
              <a:rPr lang="en-US" sz="2800" dirty="0">
                <a:sym typeface="Wingdings"/>
              </a:rPr>
              <a:t> European economies grew rapidly between 1948 and the 1970s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2" y="1137240"/>
            <a:ext cx="2531534" cy="531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1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413" y="181504"/>
            <a:ext cx="7313613" cy="868362"/>
          </a:xfrm>
        </p:spPr>
        <p:txBody>
          <a:bodyPr/>
          <a:lstStyle/>
          <a:p>
            <a:r>
              <a:rPr lang="en-US" dirty="0"/>
              <a:t>NATO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723272"/>
            <a:ext cx="7467600" cy="4826000"/>
          </a:xfrm>
        </p:spPr>
        <p:txBody>
          <a:bodyPr>
            <a:normAutofit/>
          </a:bodyPr>
          <a:lstStyle/>
          <a:p>
            <a:r>
              <a:rPr lang="en-US" sz="3600" dirty="0"/>
              <a:t>Created in 1949 – North Atlantic Treaty Organization</a:t>
            </a:r>
          </a:p>
          <a:p>
            <a:r>
              <a:rPr lang="en-US" sz="3600" dirty="0"/>
              <a:t>Military and political alliance led by the United States</a:t>
            </a:r>
          </a:p>
          <a:p>
            <a:r>
              <a:rPr lang="en-US" sz="3600" dirty="0"/>
              <a:t>Created because of the communist threat, as well as the possibility of future German aggression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3212" y="1447800"/>
            <a:ext cx="4030133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0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612" y="5715000"/>
            <a:ext cx="9753600" cy="723900"/>
          </a:xfrm>
        </p:spPr>
        <p:txBody>
          <a:bodyPr/>
          <a:lstStyle/>
          <a:p>
            <a:pPr marL="45720" indent="0">
              <a:buNone/>
            </a:pPr>
            <a:r>
              <a:rPr lang="en-US" i="1" dirty="0"/>
              <a:t>Guernica</a:t>
            </a:r>
            <a:r>
              <a:rPr lang="en-US" dirty="0"/>
              <a:t>, 1937 by Pablo Picasso</a:t>
            </a:r>
          </a:p>
        </p:txBody>
      </p:sp>
      <p:pic>
        <p:nvPicPr>
          <p:cNvPr id="1026" name="Picture 2" descr="Image result for dali guer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9" y="152400"/>
            <a:ext cx="1190625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6813" y="285988"/>
            <a:ext cx="7313613" cy="868362"/>
          </a:xfrm>
        </p:spPr>
        <p:txBody>
          <a:bodyPr/>
          <a:lstStyle/>
          <a:p>
            <a:r>
              <a:rPr lang="en-US" dirty="0"/>
              <a:t>Hitler on the Offensive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9257"/>
            <a:ext cx="8075612" cy="537874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March 1936 = Hitler sent troops into the Rhineland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Allies did nothing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October 1936 = Hitler &amp; Mussolini signed the Rome-Berlin Axis = an alliance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Later joined by Japan = became the Axis Powers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counter-alliance from the Allies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March 1938 = German “Anschluss</a:t>
            </a:r>
            <a:r>
              <a:rPr lang="en-US" sz="2800" dirty="0">
                <a:latin typeface="Arial"/>
              </a:rPr>
              <a:t>” </a:t>
            </a:r>
            <a:r>
              <a:rPr lang="en-US" sz="2800" dirty="0"/>
              <a:t>with Austria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Anschluss = means union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Hitler invaded Austria and united it with Germany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Allies did nothing</a:t>
            </a:r>
          </a:p>
        </p:txBody>
      </p:sp>
      <p:pic>
        <p:nvPicPr>
          <p:cNvPr id="10244" name="Picture 4" descr="anschlu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44" y="1981200"/>
            <a:ext cx="4222981" cy="3912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67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Hitler on the Offensive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0012" y="1828800"/>
            <a:ext cx="5943600" cy="4800600"/>
          </a:xfrm>
        </p:spPr>
        <p:txBody>
          <a:bodyPr>
            <a:normAutofit/>
          </a:bodyPr>
          <a:lstStyle/>
          <a:p>
            <a:r>
              <a:rPr lang="en-US" sz="3200" dirty="0"/>
              <a:t>September 1938 = Hitler demanded that Germans in the Sudetenland join Germany</a:t>
            </a:r>
          </a:p>
          <a:p>
            <a:pPr lvl="1"/>
            <a:r>
              <a:rPr lang="en-US" sz="2800" dirty="0"/>
              <a:t>3 million Germans there</a:t>
            </a:r>
          </a:p>
          <a:p>
            <a:pPr lvl="1"/>
            <a:r>
              <a:rPr lang="en-US" sz="2800" dirty="0"/>
              <a:t>Sudetenland = in northwestern region of Czechoslovakia</a:t>
            </a:r>
          </a:p>
          <a:p>
            <a:r>
              <a:rPr lang="en-US" sz="3200" dirty="0"/>
              <a:t>Czechoslovakian leaders declare martial law</a:t>
            </a:r>
          </a:p>
        </p:txBody>
      </p:sp>
      <p:pic>
        <p:nvPicPr>
          <p:cNvPr id="11268" name="Picture 4" descr="karte07-sudeten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2514600"/>
            <a:ext cx="4267200" cy="2903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9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6813" y="269277"/>
            <a:ext cx="7313613" cy="868362"/>
          </a:xfrm>
        </p:spPr>
        <p:txBody>
          <a:bodyPr/>
          <a:lstStyle/>
          <a:p>
            <a:r>
              <a:rPr lang="en-US" dirty="0"/>
              <a:t>Hitler on the Offensive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2" y="1676400"/>
            <a:ext cx="5410200" cy="4800600"/>
          </a:xfrm>
        </p:spPr>
        <p:txBody>
          <a:bodyPr/>
          <a:lstStyle/>
          <a:p>
            <a:r>
              <a:rPr lang="en-US" sz="2800" dirty="0"/>
              <a:t>September 15, 1938 = Neville Chamberlain (leader of England) and Hitler meet</a:t>
            </a:r>
          </a:p>
          <a:p>
            <a:pPr lvl="1"/>
            <a:r>
              <a:rPr lang="en-US" sz="2600" dirty="0"/>
              <a:t>Hitler wants the Sudetenland to join Germany</a:t>
            </a:r>
          </a:p>
          <a:p>
            <a:pPr lvl="1"/>
            <a:r>
              <a:rPr lang="en-US" sz="2600" dirty="0"/>
              <a:t>Chamberlain goes with policy of </a:t>
            </a:r>
            <a:r>
              <a:rPr lang="en-US" sz="2600" b="1" u="sng" dirty="0"/>
              <a:t>appeasement </a:t>
            </a:r>
            <a:r>
              <a:rPr lang="en-US" sz="2600" dirty="0"/>
              <a:t>= granting concessions to maintain peace</a:t>
            </a:r>
          </a:p>
          <a:p>
            <a:endParaRPr lang="en-US" sz="2800" dirty="0"/>
          </a:p>
        </p:txBody>
      </p:sp>
      <p:pic>
        <p:nvPicPr>
          <p:cNvPr id="12292" name="Picture 4" descr="hitler-chamberl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1371600"/>
            <a:ext cx="2743200" cy="2324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hamberlain-hitle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89" y="3843655"/>
            <a:ext cx="2316163" cy="2823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3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Munich Conference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8612" y="1828800"/>
            <a:ext cx="50292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September 29, 1938 = Chamberlain, Hitler, Mussolini, and Daladier (from France) meet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Hitler says if he can have the Sudetenland then he won</a:t>
            </a:r>
            <a:r>
              <a:rPr lang="en-US" sz="2800" dirty="0">
                <a:latin typeface="Arial"/>
              </a:rPr>
              <a:t>’</a:t>
            </a:r>
            <a:r>
              <a:rPr lang="en-US" sz="2800" dirty="0"/>
              <a:t>t touch the rest of Czechoslovakia or take any other European territories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Great Britain and France agree to this</a:t>
            </a:r>
          </a:p>
        </p:txBody>
      </p:sp>
      <p:pic>
        <p:nvPicPr>
          <p:cNvPr id="13316" name="Picture 4" descr="munich-confer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1955252"/>
            <a:ext cx="3657600" cy="4216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07AB78-8AA3-48FB-9A6F-F33600BC4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 presentation (widescreen)</Template>
  <TotalTime>0</TotalTime>
  <Words>2072</Words>
  <Application>Microsoft Office PowerPoint</Application>
  <PresentationFormat>Custom</PresentationFormat>
  <Paragraphs>225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Century Gothic</vt:lpstr>
      <vt:lpstr>Wingdings</vt:lpstr>
      <vt:lpstr>Continental World 16x9</vt:lpstr>
      <vt:lpstr>AP World History</vt:lpstr>
      <vt:lpstr>Agenda</vt:lpstr>
      <vt:lpstr>Path to WWII</vt:lpstr>
      <vt:lpstr>Path to WWII</vt:lpstr>
      <vt:lpstr>PowerPoint Presentation</vt:lpstr>
      <vt:lpstr>Hitler on the Offensive</vt:lpstr>
      <vt:lpstr>Hitler on the Offensive</vt:lpstr>
      <vt:lpstr>Hitler on the Offensive</vt:lpstr>
      <vt:lpstr>Munich Conference</vt:lpstr>
      <vt:lpstr>Hitler on the Offensive</vt:lpstr>
      <vt:lpstr>Hitler on the Offensive</vt:lpstr>
      <vt:lpstr>Attack on Poland</vt:lpstr>
      <vt:lpstr>Hitler on the Offensive</vt:lpstr>
      <vt:lpstr>Hitler on the Offensive</vt:lpstr>
      <vt:lpstr>Fall of France</vt:lpstr>
      <vt:lpstr>Battle of Britain</vt:lpstr>
      <vt:lpstr>Battle of Britain</vt:lpstr>
      <vt:lpstr>Battle of Britain</vt:lpstr>
      <vt:lpstr>Cooperation from the U.S.</vt:lpstr>
      <vt:lpstr>Cooperation from the U.S.</vt:lpstr>
      <vt:lpstr>Invasion of the Soviet Union</vt:lpstr>
      <vt:lpstr>Invasion of the Soviet Union</vt:lpstr>
      <vt:lpstr>The Holocaust</vt:lpstr>
      <vt:lpstr>The Holocaust</vt:lpstr>
      <vt:lpstr>The Holocaust</vt:lpstr>
      <vt:lpstr>The Holocaust</vt:lpstr>
      <vt:lpstr>The Holocaust</vt:lpstr>
      <vt:lpstr>Turning Points in WWII</vt:lpstr>
      <vt:lpstr>PowerPoint Presentation</vt:lpstr>
      <vt:lpstr>The Battle of Stalingrad</vt:lpstr>
      <vt:lpstr>The Battle of Stalingrad</vt:lpstr>
      <vt:lpstr>War in the Desert: The Reclaiming of North Africa</vt:lpstr>
      <vt:lpstr>War in the Desert: The Reclaiming of North Africa</vt:lpstr>
      <vt:lpstr>Reclaiming Italy</vt:lpstr>
      <vt:lpstr>D-Day</vt:lpstr>
      <vt:lpstr>The Battle of the Bulge: Germany’s Last Stand</vt:lpstr>
      <vt:lpstr>The Fate of the Fascists: Benito Mussolini</vt:lpstr>
      <vt:lpstr>PowerPoint Presentation</vt:lpstr>
      <vt:lpstr>The Fate of the Fascists: Adolf Hitler</vt:lpstr>
      <vt:lpstr>PowerPoint Presentation</vt:lpstr>
      <vt:lpstr>Effects of World War II</vt:lpstr>
      <vt:lpstr>The Division of Germany</vt:lpstr>
      <vt:lpstr>The United Nations</vt:lpstr>
      <vt:lpstr>The Marshall Plan</vt:lpstr>
      <vt:lpstr>NATO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2017-04-27T07:40:13Z</dcterms:created>
  <dcterms:modified xsi:type="dcterms:W3CDTF">2019-04-01T23:06:01Z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